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7" r:id="rId5"/>
    <p:sldId id="318" r:id="rId6"/>
    <p:sldId id="319" r:id="rId7"/>
    <p:sldId id="320" r:id="rId8"/>
    <p:sldId id="321" r:id="rId9"/>
    <p:sldId id="322"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36" r:id="rId24"/>
    <p:sldId id="272" r:id="rId25"/>
    <p:sldId id="316" r:id="rId26"/>
    <p:sldId id="296"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2A3A33-33DD-4D07-B79E-ADF9C756501A}" v="2046" dt="2023-06-26T14:25:39.278"/>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3483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8578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57158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3153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757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9553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5711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71066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6016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0361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6025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788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092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4459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12153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625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757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4911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8028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9957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3619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Surds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5"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Surds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Surds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Surds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𝑏</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and</a:t>
                          </a:r>
                          <a:r>
                            <a:rPr lang="en-GB"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𝑏</m:t>
                              </m:r>
                            </m:oMath>
                          </a14:m>
                          <a:r>
                            <a:rPr lang="en-GB" sz="1600" b="0" dirty="0">
                              <a:solidFill>
                                <a:schemeClr val="dk1"/>
                              </a:solidFill>
                              <a:latin typeface="Nunito Sans"/>
                              <a:ea typeface="Nunito Sans"/>
                              <a:cs typeface="Nunito Sans"/>
                              <a:sym typeface="Nunito Sans"/>
                            </a:rPr>
                            <a:t> are integers with no square factors: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150</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07977345"/>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25</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07977345"/>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465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the surd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243</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2845389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81</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smtClean="0">
                                  <a:solidFill>
                                    <a:schemeClr val="tx1"/>
                                  </a:solidFill>
                                  <a:latin typeface="Cambria Math" panose="02040503050406030204" pitchFamily="18" charset="0"/>
                                  <a:ea typeface="Nunito Sans"/>
                                  <a:cs typeface="Nunito Sans"/>
                                  <a:sym typeface="Nunito Sans"/>
                                </a:rPr>
                                <m:t>3</m:t>
                              </m:r>
                              <m:rad>
                                <m:radPr>
                                  <m:degHide m:val="on"/>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smtClean="0">
                                      <a:solidFill>
                                        <a:schemeClr val="tx1"/>
                                      </a:solidFill>
                                      <a:latin typeface="Cambria Math" panose="02040503050406030204" pitchFamily="18" charset="0"/>
                                      <a:ea typeface="Nunito Sans"/>
                                      <a:cs typeface="Nunito Sans"/>
                                      <a:sym typeface="Nunito Sans"/>
                                    </a:rPr>
                                    <m:t>9</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27</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2845389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63795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878173731"/>
                  </p:ext>
                </p:extLst>
              </p:nvPr>
            </p:nvGraphicFramePr>
            <p:xfrm>
              <a:off x="952500" y="2190749"/>
              <a:ext cx="7239000" cy="212904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fPr>
                                <m:num>
                                  <m:rad>
                                    <m:radPr>
                                      <m:degHide m:val="on"/>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smtClean="0">
                                          <a:solidFill>
                                            <a:schemeClr val="tx1"/>
                                          </a:solidFill>
                                          <a:latin typeface="Cambria Math" panose="02040503050406030204" pitchFamily="18" charset="0"/>
                                          <a:ea typeface="Nunito Sans"/>
                                          <a:cs typeface="Nunito Sans"/>
                                          <a:sym typeface="Nunito Sans"/>
                                        </a:rPr>
                                        <m:t>7</m:t>
                                      </m:r>
                                    </m:e>
                                  </m:rad>
                                </m:num>
                                <m:den>
                                  <m:r>
                                    <a:rPr lang="en-GB" sz="1600" b="0" i="1" u="none" strike="noStrike" cap="none" smtClean="0">
                                      <a:solidFill>
                                        <a:schemeClr val="tx1"/>
                                      </a:solidFill>
                                      <a:latin typeface="Cambria Math" panose="02040503050406030204" pitchFamily="18" charset="0"/>
                                      <a:ea typeface="Nunito Sans"/>
                                      <a:cs typeface="Nunito Sans"/>
                                      <a:sym typeface="Nunito Sans"/>
                                    </a:rPr>
                                    <m:t>7</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u="none" strike="noStrike" cap="none" dirty="0">
                              <a:solidFill>
                                <a:schemeClr val="tx1"/>
                              </a:solidFill>
                              <a:latin typeface="Nunito Sans"/>
                              <a:ea typeface="Nunito Sans"/>
                              <a:cs typeface="Nunito Sans"/>
                              <a:sym typeface="Nunito Sans"/>
                            </a:rPr>
                            <a:t>C)</a:t>
                          </a:r>
                          <a:r>
                            <a:rPr lang="en-US" sz="1600" b="0" u="none" strike="noStrike" cap="none" dirty="0">
                              <a:solidFill>
                                <a:schemeClr val="tx1"/>
                              </a:solidFill>
                              <a:ea typeface="Nunito Sans"/>
                              <a:cs typeface="Nunito Sans"/>
                              <a:sym typeface="Nunito Sans"/>
                            </a:rPr>
                            <a:t>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0"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878173731"/>
                  </p:ext>
                </p:extLst>
              </p:nvPr>
            </p:nvGraphicFramePr>
            <p:xfrm>
              <a:off x="952500" y="2190749"/>
              <a:ext cx="7239000" cy="212904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1728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17284"/>
                          </a:stretch>
                        </a:blipFill>
                      </a:tcPr>
                    </a:tc>
                    <a:extLst>
                      <a:ext uri="{0D108BD9-81ED-4DB2-BD59-A6C34878D82A}">
                        <a16:rowId xmlns:a16="http://schemas.microsoft.com/office/drawing/2014/main" val="10000"/>
                      </a:ext>
                    </a:extLst>
                  </a:tr>
                  <a:tr h="11455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6702" r="-100337" b="-10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6702" r="-337" b="-106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Rationalise the denominator and simplified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7</m:t>
                                  </m:r>
                                </m:num>
                                <m:den>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den>
                              </m:f>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36706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3</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976105435"/>
                  </p:ext>
                </p:extLst>
              </p:nvPr>
            </p:nvGraphicFramePr>
            <p:xfrm>
              <a:off x="952500" y="2190750"/>
              <a:ext cx="7239000" cy="199190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0824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sym typeface="Nunito Sans"/>
                                    </a:rPr>
                                  </m:ctrlPr>
                                </m:fPr>
                                <m:num>
                                  <m:r>
                                    <a:rPr lang="en-GB" sz="1600" b="0" i="1" u="none" strike="noStrike" cap="none" dirty="0" smtClean="0">
                                      <a:solidFill>
                                        <a:schemeClr val="dk1"/>
                                      </a:solidFill>
                                      <a:latin typeface="Cambria Math" panose="02040503050406030204" pitchFamily="18" charset="0"/>
                                      <a:sym typeface="Nunito Sans"/>
                                    </a:rPr>
                                    <m:t>2</m:t>
                                  </m:r>
                                  <m:rad>
                                    <m:radPr>
                                      <m:degHide m:val="on"/>
                                      <m:ctrlPr>
                                        <a:rPr lang="en-GB" sz="1600" b="0" i="1" u="none" strike="noStrike" cap="none" dirty="0" smtClean="0">
                                          <a:solidFill>
                                            <a:schemeClr val="dk1"/>
                                          </a:solidFill>
                                          <a:latin typeface="Cambria Math" panose="02040503050406030204" pitchFamily="18" charset="0"/>
                                          <a:sym typeface="Nunito Sans"/>
                                        </a:rPr>
                                      </m:ctrlPr>
                                    </m:radPr>
                                    <m:deg/>
                                    <m:e>
                                      <m:r>
                                        <a:rPr lang="en-GB" sz="1600" b="0" i="1" u="none" strike="noStrike" cap="none" dirty="0" smtClean="0">
                                          <a:solidFill>
                                            <a:schemeClr val="dk1"/>
                                          </a:solidFill>
                                          <a:latin typeface="Cambria Math" panose="02040503050406030204" pitchFamily="18" charset="0"/>
                                          <a:sym typeface="Nunito Sans"/>
                                        </a:rPr>
                                        <m:t>3</m:t>
                                      </m:r>
                                    </m:e>
                                  </m:rad>
                                </m:num>
                                <m:den>
                                  <m:r>
                                    <a:rPr lang="en-GB" sz="1600" b="0" i="1" u="none" strike="noStrike" cap="none" dirty="0" smtClean="0">
                                      <a:solidFill>
                                        <a:schemeClr val="dk1"/>
                                      </a:solidFill>
                                      <a:latin typeface="Cambria Math" panose="02040503050406030204" pitchFamily="18" charset="0"/>
                                      <a:sym typeface="Nunito Sans"/>
                                    </a:rPr>
                                    <m:t>3</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1C1C1C"/>
                                      </a:solidFill>
                                      <a:latin typeface="Cambria Math" panose="02040503050406030204" pitchFamily="18" charset="0"/>
                                      <a:sym typeface="Nunito Sans"/>
                                    </a:rPr>
                                  </m:ctrlPr>
                                </m:fPr>
                                <m:num>
                                  <m:r>
                                    <a:rPr lang="en-GB" sz="1600" b="0" i="1" u="none" strike="noStrike" cap="none" dirty="0" smtClean="0">
                                      <a:solidFill>
                                        <a:srgbClr val="1C1C1C"/>
                                      </a:solidFill>
                                      <a:latin typeface="Cambria Math" panose="02040503050406030204" pitchFamily="18" charset="0"/>
                                      <a:sym typeface="Nunito Sans"/>
                                    </a:rPr>
                                    <m:t>6</m:t>
                                  </m:r>
                                  <m:rad>
                                    <m:radPr>
                                      <m:degHide m:val="on"/>
                                      <m:ctrlPr>
                                        <a:rPr lang="en-GB" sz="1600" b="0" i="1" u="none" strike="noStrike" cap="none" dirty="0" smtClean="0">
                                          <a:solidFill>
                                            <a:srgbClr val="1C1C1C"/>
                                          </a:solidFill>
                                          <a:latin typeface="Cambria Math" panose="02040503050406030204" pitchFamily="18" charset="0"/>
                                          <a:sym typeface="Nunito Sans"/>
                                        </a:rPr>
                                      </m:ctrlPr>
                                    </m:radPr>
                                    <m:deg/>
                                    <m:e>
                                      <m:r>
                                        <a:rPr lang="en-GB" sz="1600" b="0" i="1" u="none" strike="noStrike" cap="none" dirty="0" smtClean="0">
                                          <a:solidFill>
                                            <a:srgbClr val="1C1C1C"/>
                                          </a:solidFill>
                                          <a:latin typeface="Cambria Math" panose="02040503050406030204" pitchFamily="18" charset="0"/>
                                          <a:sym typeface="Nunito Sans"/>
                                        </a:rPr>
                                        <m:t>3</m:t>
                                      </m:r>
                                    </m:e>
                                  </m:rad>
                                </m:num>
                                <m:den>
                                  <m:r>
                                    <a:rPr lang="en-GB" sz="1600" b="0" i="1" u="none" strike="noStrike" cap="none" dirty="0" smtClean="0">
                                      <a:solidFill>
                                        <a:srgbClr val="1C1C1C"/>
                                      </a:solidFill>
                                      <a:latin typeface="Cambria Math" panose="02040503050406030204" pitchFamily="18" charset="0"/>
                                      <a:sym typeface="Nunito Sans"/>
                                    </a:rPr>
                                    <m:t>3</m:t>
                                  </m:r>
                                </m:den>
                              </m:f>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976105435"/>
                  </p:ext>
                </p:extLst>
              </p:nvPr>
            </p:nvGraphicFramePr>
            <p:xfrm>
              <a:off x="952500" y="2190750"/>
              <a:ext cx="7239000" cy="199190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0824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2" r="-100337" b="-9819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02" r="-337" b="-98193"/>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3086"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3086"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19742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1536727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15</m:t>
                                      </m:r>
                                    </m:e>
                                  </m:rad>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15</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e>
                                  </m:rad>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den>
                              </m:f>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1536727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24454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10</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15</m:t>
                                      </m:r>
                                    </m:e>
                                  </m:rad>
                                </m:den>
                              </m:f>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24454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54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941235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33253185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num>
                                <m:den>
                                  <m:r>
                                    <a:rPr lang="ar-AE" sz="1600" b="0" i="1" u="none" strike="noStrike" cap="none" dirty="0" smtClean="0">
                                      <a:solidFill>
                                        <a:schemeClr val="tx1"/>
                                      </a:solidFill>
                                      <a:latin typeface="Cambria Math" panose="02040503050406030204" pitchFamily="18" charset="0"/>
                                      <a:sym typeface="Nunito Sans"/>
                                    </a:rPr>
                                    <m:t>4</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
                                    <a:rPr lang="ar-AE" sz="1600" b="0" i="1" u="none" strike="noStrike" cap="none" dirty="0" smtClean="0">
                                      <a:solidFill>
                                        <a:schemeClr val="tx1"/>
                                      </a:solidFill>
                                      <a:latin typeface="Cambria Math" panose="02040503050406030204" pitchFamily="18" charset="0"/>
                                      <a:sym typeface="Nunito Sans"/>
                                    </a:rPr>
                                    <m:t>3</m:t>
                                  </m:r>
                                  <m:r>
                                    <a:rPr lang="ar-AE" sz="1600" b="0" i="1" u="none" strike="noStrike" cap="none" dirty="0" smtClean="0">
                                      <a:solidFill>
                                        <a:schemeClr val="tx1"/>
                                      </a:solidFill>
                                      <a:latin typeface="Cambria Math" panose="02040503050406030204" pitchFamily="18" charset="0"/>
                                      <a:sym typeface="Nunito Sans"/>
                                    </a:rPr>
                                    <m:t>−</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5</m:t>
                                      </m:r>
                                    </m:e>
                                  </m:rad>
                                </m:num>
                                <m:den>
                                  <m:r>
                                    <a:rPr lang="ar-AE" sz="1600" b="0" i="1" u="none" strike="noStrike" cap="none" dirty="0" smtClean="0">
                                      <a:solidFill>
                                        <a:schemeClr val="tx1"/>
                                      </a:solidFill>
                                      <a:latin typeface="Cambria Math" panose="02040503050406030204" pitchFamily="18" charset="0"/>
                                      <a:sym typeface="Nunito Sans"/>
                                    </a:rPr>
                                    <m:t>4</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33253185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24384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24384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384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22368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6341570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2</m:t>
                                      </m:r>
                                    </m:e>
                                  </m:rad>
                                  <m:r>
                                    <a:rPr lang="ar-AE" sz="1600" b="0" i="1" u="none" strike="noStrike" cap="none" dirty="0" smtClean="0">
                                      <a:solidFill>
                                        <a:schemeClr val="tx1"/>
                                      </a:solidFill>
                                      <a:latin typeface="Cambria Math" panose="02040503050406030204" pitchFamily="18" charset="0"/>
                                      <a:sym typeface="Nunito Sans"/>
                                    </a:rPr>
                                    <m:t>+</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6</m:t>
                                      </m:r>
                                    </m:e>
                                  </m:rad>
                                </m:num>
                                <m:den>
                                  <m:r>
                                    <a:rPr lang="ar-AE" sz="1600" b="0" i="1" u="none" strike="noStrike" cap="none" dirty="0" smtClean="0">
                                      <a:solidFill>
                                        <a:schemeClr val="tx1"/>
                                      </a:solidFill>
                                      <a:latin typeface="Cambria Math" panose="02040503050406030204" pitchFamily="18" charset="0"/>
                                      <a:sym typeface="Nunito Sans"/>
                                    </a:rPr>
                                    <m:t>8</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6341570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24708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24708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708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1" r="-139" b="-971"/>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51679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1907847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sym typeface="Nunito Sans"/>
                                    </a:rPr>
                                  </m:ctrlPr>
                                </m:fPr>
                                <m:num>
                                  <m:rad>
                                    <m:radPr>
                                      <m:degHide m:val="on"/>
                                      <m:ctrlPr>
                                        <a:rPr lang="en-GB" sz="1600" b="0" i="1" u="none" strike="noStrike" cap="none" dirty="0" smtClean="0">
                                          <a:solidFill>
                                            <a:schemeClr val="tx1"/>
                                          </a:solidFill>
                                          <a:latin typeface="Cambria Math" panose="02040503050406030204" pitchFamily="18" charset="0"/>
                                          <a:sym typeface="Nunito Sans"/>
                                        </a:rPr>
                                      </m:ctrlPr>
                                    </m:radPr>
                                    <m:deg/>
                                    <m:e>
                                      <m:r>
                                        <a:rPr lang="en-GB" sz="1600" b="0" i="1" u="none" strike="noStrike" cap="none" dirty="0" smtClean="0">
                                          <a:solidFill>
                                            <a:schemeClr val="tx1"/>
                                          </a:solidFill>
                                          <a:latin typeface="Cambria Math" panose="02040503050406030204" pitchFamily="18" charset="0"/>
                                          <a:sym typeface="Nunito Sans"/>
                                        </a:rPr>
                                        <m:t>6</m:t>
                                      </m:r>
                                    </m:e>
                                  </m:rad>
                                  <m:r>
                                    <a:rPr lang="en-GB" sz="1600" b="0" i="1" u="none" strike="noStrike" cap="none" dirty="0" smtClean="0">
                                      <a:solidFill>
                                        <a:schemeClr val="tx1"/>
                                      </a:solidFill>
                                      <a:latin typeface="Cambria Math" panose="02040503050406030204" pitchFamily="18" charset="0"/>
                                      <a:sym typeface="Nunito Sans"/>
                                    </a:rPr>
                                    <m:t>−9</m:t>
                                  </m:r>
                                </m:num>
                                <m:den>
                                  <m:r>
                                    <a:rPr lang="en-GB" sz="1600" b="0" i="1" u="none" strike="noStrike" cap="none" dirty="0" smtClean="0">
                                      <a:solidFill>
                                        <a:schemeClr val="tx1"/>
                                      </a:solidFill>
                                      <a:latin typeface="Cambria Math" panose="02040503050406030204" pitchFamily="18" charset="0"/>
                                      <a:sym typeface="Nunito Sans"/>
                                    </a:rPr>
                                    <m:t>75</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
                                    <a:rPr lang="ar-AE" sz="1600" b="0" i="1" u="none" strike="noStrike" cap="none" dirty="0" smtClean="0">
                                      <a:solidFill>
                                        <a:schemeClr val="tx1"/>
                                      </a:solidFill>
                                      <a:latin typeface="Cambria Math" panose="02040503050406030204" pitchFamily="18" charset="0"/>
                                      <a:sym typeface="Nunito Sans"/>
                                    </a:rPr>
                                    <m:t>9</m:t>
                                  </m:r>
                                  <m:r>
                                    <a:rPr lang="ar-AE" sz="1600" b="0" i="1" u="none" strike="noStrike" cap="none" dirty="0" smtClean="0">
                                      <a:solidFill>
                                        <a:schemeClr val="tx1"/>
                                      </a:solidFill>
                                      <a:latin typeface="Cambria Math" panose="02040503050406030204" pitchFamily="18" charset="0"/>
                                      <a:sym typeface="Nunito Sans"/>
                                    </a:rPr>
                                    <m:t>−</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6</m:t>
                                      </m:r>
                                    </m:e>
                                  </m:rad>
                                </m:num>
                                <m:den>
                                  <m:r>
                                    <a:rPr lang="ar-AE" sz="1600" b="0" i="1" u="none" strike="noStrike" cap="none" dirty="0" smtClean="0">
                                      <a:solidFill>
                                        <a:schemeClr val="tx1"/>
                                      </a:solidFill>
                                      <a:latin typeface="Cambria Math" panose="02040503050406030204" pitchFamily="18" charset="0"/>
                                      <a:sym typeface="Nunito Sans"/>
                                    </a:rPr>
                                    <m:t>45</m:t>
                                  </m:r>
                                </m:den>
                              </m:f>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
                                    <a:rPr lang="ar-AE" sz="1600" b="0" i="1" u="none" strike="noStrike" cap="none" dirty="0" smtClean="0">
                                      <a:solidFill>
                                        <a:schemeClr val="tx1"/>
                                      </a:solidFill>
                                      <a:latin typeface="Cambria Math" panose="02040503050406030204" pitchFamily="18" charset="0"/>
                                      <a:sym typeface="Nunito Sans"/>
                                    </a:rPr>
                                    <m:t>9</m:t>
                                  </m:r>
                                  <m:r>
                                    <a:rPr lang="ar-AE" sz="1600" b="0" i="1" u="none" strike="noStrike" cap="none" dirty="0" smtClean="0">
                                      <a:solidFill>
                                        <a:schemeClr val="tx1"/>
                                      </a:solidFill>
                                      <a:latin typeface="Cambria Math" panose="02040503050406030204" pitchFamily="18" charset="0"/>
                                      <a:sym typeface="Nunito Sans"/>
                                    </a:rPr>
                                    <m:t>−</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6</m:t>
                                      </m:r>
                                    </m:e>
                                  </m:rad>
                                </m:num>
                                <m:den>
                                  <m:r>
                                    <a:rPr lang="ar-AE" sz="1600" b="0" i="1" u="none" strike="noStrike" cap="none" dirty="0" smtClean="0">
                                      <a:solidFill>
                                        <a:schemeClr val="tx1"/>
                                      </a:solidFill>
                                      <a:latin typeface="Cambria Math" panose="02040503050406030204" pitchFamily="18" charset="0"/>
                                      <a:sym typeface="Nunito Sans"/>
                                    </a:rPr>
                                    <m:t>75</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smtClean="0">
                                      <a:solidFill>
                                        <a:schemeClr val="tx1"/>
                                      </a:solidFill>
                                      <a:latin typeface="Cambria Math" panose="02040503050406030204" pitchFamily="18" charset="0"/>
                                      <a:ea typeface="Nunito Sans"/>
                                      <a:cs typeface="Nunito Sans"/>
                                      <a:sym typeface="Nunito Sans"/>
                                    </a:rPr>
                                    <m:t>6</m:t>
                                  </m:r>
                                </m:e>
                              </m:rad>
                              <m:r>
                                <a:rPr lang="en-GB" sz="1600" b="0" i="1" u="none" strike="noStrike" cap="none" smtClean="0">
                                  <a:solidFill>
                                    <a:schemeClr val="tx1"/>
                                  </a:solidFill>
                                  <a:latin typeface="Cambria Math" panose="02040503050406030204" pitchFamily="18" charset="0"/>
                                  <a:ea typeface="Nunito Sans"/>
                                  <a:cs typeface="Nunito Sans"/>
                                  <a:sym typeface="Nunito Sans"/>
                                </a:rPr>
                                <m:t>−</m:t>
                              </m:r>
                              <m:r>
                                <a:rPr lang="en-GB" sz="1600" b="0" i="1" u="none" strike="noStrike" cap="none" smtClean="0">
                                  <a:solidFill>
                                    <a:schemeClr val="tx1"/>
                                  </a:solidFill>
                                  <a:latin typeface="Cambria Math" panose="02040503050406030204" pitchFamily="18" charset="0"/>
                                  <a:ea typeface="Nunito Sans"/>
                                  <a:cs typeface="Nunito Sans"/>
                                  <a:sym typeface="Nunito Sans"/>
                                </a:rPr>
                                <m:t>9</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1907847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31A37609-34B3-B781-89DD-E6FEBB35AD34}"/>
                  </a:ext>
                </a:extLst>
              </p:cNvPr>
              <p:cNvGraphicFramePr/>
              <p:nvPr/>
            </p:nvGraphicFramePr>
            <p:xfrm>
              <a:off x="108044" y="862525"/>
              <a:ext cx="8750206" cy="124638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31A37609-34B3-B781-89DD-E6FEBB35AD34}"/>
                  </a:ext>
                </a:extLst>
              </p:cNvPr>
              <p:cNvGraphicFramePr/>
              <p:nvPr/>
            </p:nvGraphicFramePr>
            <p:xfrm>
              <a:off x="108044" y="862525"/>
              <a:ext cx="8750206" cy="124638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63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14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89968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1804854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e>
                              </m:rad>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1804854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68880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388214711"/>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14</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14</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603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388214711"/>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75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750"/>
                          </a:stretch>
                        </a:blipFill>
                      </a:tcPr>
                    </a:tc>
                    <a:extLst>
                      <a:ext uri="{0D108BD9-81ED-4DB2-BD59-A6C34878D82A}">
                        <a16:rowId xmlns:a16="http://schemas.microsoft.com/office/drawing/2014/main" val="10000"/>
                      </a:ext>
                    </a:extLst>
                  </a:tr>
                  <a:tr h="99603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71" r="-100337"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71" r="-337" b="-12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14</m:t>
                                  </m:r>
                                </m:e>
                              </m:rad>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19099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surds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6334400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15</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60</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50</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6334400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10</m:t>
                                  </m:r>
                                </m:e>
                              </m:rad>
                              <m:d>
                                <m:dPr>
                                  <m:ctrlPr>
                                    <a:rPr lang="en-GB" sz="2300" b="0" i="1" smtClean="0">
                                      <a:solidFill>
                                        <a:schemeClr val="dk1"/>
                                      </a:solidFill>
                                      <a:latin typeface="Cambria Math" panose="02040503050406030204" pitchFamily="18" charset="0"/>
                                      <a:cs typeface="Times New Roman"/>
                                      <a:sym typeface="Times New Roman"/>
                                    </a:rPr>
                                  </m:ctrlPr>
                                </m:dPr>
                                <m:e>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46858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2857091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smtClean="0">
                                  <a:solidFill>
                                    <a:schemeClr val="tx1"/>
                                  </a:solidFill>
                                  <a:latin typeface="Cambria Math" panose="02040503050406030204" pitchFamily="18" charset="0"/>
                                  <a:ea typeface="Nunito Sans"/>
                                  <a:cs typeface="Nunito Sans"/>
                                  <a:sym typeface="Nunito Sans"/>
                                </a:rPr>
                                <m:t>−</m:t>
                              </m:r>
                              <m:r>
                                <a:rPr lang="en-US" sz="1600" b="0" i="1" u="none" strike="noStrike" cap="none" smtClean="0">
                                  <a:solidFill>
                                    <a:schemeClr val="tx1"/>
                                  </a:solidFill>
                                  <a:latin typeface="Cambria Math" panose="02040503050406030204" pitchFamily="18" charset="0"/>
                                  <a:ea typeface="Nunito Sans"/>
                                  <a:cs typeface="Nunito Sans"/>
                                  <a:sym typeface="Nunito Sans"/>
                                </a:rPr>
                                <m:t>6</m:t>
                              </m:r>
                              <m:r>
                                <a:rPr lang="en-US" sz="1600" b="0" i="1" u="none" strike="noStrike" cap="none"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2857091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e>
                              </m:d>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07230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093E4911-E998-29EE-A3E0-5725BACA21DF}"/>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2+</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e>
                                  </m:d>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093E4911-E998-29EE-A3E0-5725BACA21DF}"/>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486672664"/>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i="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0"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0" u="none" strike="noStrike" cap="none" dirty="0" smtClean="0">
                                  <a:solidFill>
                                    <a:schemeClr val="tx1"/>
                                  </a:solidFill>
                                  <a:latin typeface="Cambria Math" panose="02040503050406030204" pitchFamily="18" charset="0"/>
                                  <a:ea typeface="Nunito Sans"/>
                                  <a:cs typeface="Nunito Sans"/>
                                  <a:sym typeface="Nunito Sans"/>
                                </a:rPr>
                                <m:t>+</m:t>
                              </m:r>
                              <m:r>
                                <a:rPr lang="en-US" sz="1600" b="0" i="0"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0"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i="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i="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0" u="none" strike="noStrike" cap="none" dirty="0" smtClean="0">
                                  <a:solidFill>
                                    <a:schemeClr val="tx1"/>
                                  </a:solidFill>
                                  <a:latin typeface="Cambria Math" panose="02040503050406030204" pitchFamily="18" charset="0"/>
                                  <a:ea typeface="Nunito Sans"/>
                                  <a:cs typeface="Nunito Sans"/>
                                  <a:sym typeface="Nunito Sans"/>
                                </a:rPr>
                                <m:t>+</m:t>
                              </m:r>
                              <m:r>
                                <a:rPr lang="en-GB" sz="1600" b="0" i="0" u="none" strike="noStrike" cap="none" dirty="0" smtClean="0">
                                  <a:solidFill>
                                    <a:schemeClr val="tx1"/>
                                  </a:solidFill>
                                  <a:latin typeface="Cambria Math" panose="02040503050406030204" pitchFamily="18" charset="0"/>
                                  <a:ea typeface="Nunito Sans"/>
                                  <a:cs typeface="Nunito Sans"/>
                                  <a:sym typeface="Nunito Sans"/>
                                </a:rPr>
                                <m:t>4</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0"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i="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i="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486672664"/>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1877377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321732533"/>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321732533"/>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A0720E07-95F7-942D-4CF8-CBCE3A24D5B0}"/>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e>
                              </m:d>
                              <m:d>
                                <m:dPr>
                                  <m:ctrlPr>
                                    <a:rPr lang="en-GB" sz="2300" b="0" i="1" dirty="0" smtClean="0">
                                      <a:solidFill>
                                        <a:schemeClr val="dk1"/>
                                      </a:solidFill>
                                      <a:latin typeface="Cambria Math" panose="02040503050406030204" pitchFamily="18" charset="0"/>
                                      <a:cs typeface="Times New Roman"/>
                                      <a:sym typeface="Times New Roman"/>
                                    </a:rPr>
                                  </m:ctrlPr>
                                </m:dPr>
                                <m:e>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2</m:t>
                                      </m:r>
                                    </m:e>
                                  </m:rad>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6</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A0720E07-95F7-942D-4CF8-CBCE3A24D5B0}"/>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225794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946875439"/>
                  </p:ext>
                </p:extLst>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Write as a single surd in the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6</m:t>
                                  </m:r>
                                </m:e>
                              </m:rad>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8</m:t>
                                  </m:r>
                                </m:e>
                              </m:rad>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946875439"/>
                  </p:ext>
                </p:extLst>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810585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write in simplest form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mistakes simplifying the surd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include the radical</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810585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074069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674560121"/>
                  </p:ext>
                </p:extLst>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𝑏</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is an integer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𝑏</m:t>
                              </m:r>
                            </m:oMath>
                          </a14:m>
                          <a:r>
                            <a:rPr lang="en-GB" sz="1600" b="0" dirty="0">
                              <a:solidFill>
                                <a:schemeClr val="dk1"/>
                              </a:solidFill>
                              <a:latin typeface="Nunito Sans"/>
                              <a:ea typeface="Nunito Sans"/>
                              <a:cs typeface="Nunito Sans"/>
                              <a:sym typeface="Nunito Sans"/>
                            </a:rPr>
                            <a:t> is prime: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80</m:t>
                                  </m:r>
                                </m:e>
                              </m:rad>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674560121"/>
                  </p:ext>
                </p:extLst>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34450985"/>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root 16</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40</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lacks understanding of how to simplify surds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half of </a:t>
                          </a:r>
                          <a14:m>
                            <m:oMath xmlns:m="http://schemas.openxmlformats.org/officeDocument/2006/math">
                              <m:r>
                                <a:rPr lang="en-US" sz="140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US" sz="1400" u="none" strike="noStrike" cap="none" dirty="0">
                              <a:solidFill>
                                <a:schemeClr val="tx1"/>
                              </a:solidFill>
                              <a:latin typeface="Nunito Sans"/>
                              <a:ea typeface="Nunito Sans"/>
                              <a:cs typeface="Nunito Sans"/>
                              <a:sym typeface="Nunito Sans"/>
                            </a:rPr>
                            <a:t> instead of the square root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e>
                              </m:rad>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34450985"/>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77785418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as a single surd in the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48</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12</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77785418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74256791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24</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the product of the terms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48</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m:t>
                              </m:r>
                            </m:oMath>
                          </a14:m>
                          <a:r>
                            <a:rPr lang="en-US" sz="1400" u="none" strike="noStrike" cap="none" dirty="0">
                              <a:solidFill>
                                <a:schemeClr val="tx1"/>
                              </a:solidFill>
                              <a:latin typeface="Nunito Sans"/>
                              <a:ea typeface="Nunito Sans"/>
                              <a:cs typeface="Nunito Sans"/>
                              <a:sym typeface="Nunito Sans"/>
                            </a:rPr>
                            <a:t> under the radical then</a:t>
                          </a:r>
                          <a:r>
                            <a:rPr lang="en-US" sz="1400" u="none" strike="noStrike" cap="none" baseline="0" dirty="0">
                              <a:solidFill>
                                <a:schemeClr val="tx1"/>
                              </a:solidFill>
                              <a:latin typeface="Nunito Sans"/>
                              <a:ea typeface="Nunito Sans"/>
                              <a:cs typeface="Nunito Sans"/>
                              <a:sym typeface="Nunito Sans"/>
                            </a:rPr>
                            <a:t> simplified</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6</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3</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60</m:t>
                                  </m:r>
                                </m:e>
                              </m:rad>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sum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48</m:t>
                              </m:r>
                            </m:oMath>
                          </a14:m>
                          <a:r>
                            <a:rPr lang="en-GB"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m:t>
                              </m:r>
                            </m:oMath>
                          </a14:m>
                          <a:r>
                            <a:rPr lang="en-GB" sz="1400" u="none" strike="noStrike" cap="none" dirty="0">
                              <a:solidFill>
                                <a:schemeClr val="tx1"/>
                              </a:solidFill>
                              <a:latin typeface="Nunito Sans"/>
                              <a:ea typeface="Nunito Sans"/>
                              <a:cs typeface="Nunito Sans"/>
                              <a:sym typeface="Nunito Sans"/>
                            </a:rPr>
                            <a:t> under the radical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74256791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9199906"/>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the product as a single term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27</m:t>
                                    </m:r>
                                  </m:e>
                                </m:rad>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9199906"/>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509953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324</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correct product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18</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unnecessarily included radical in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fully simplify their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509953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38903178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single surd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54</m:t>
                                      </m:r>
                                    </m:e>
                                  </m:rad>
                                </m:num>
                                <m:den>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den>
                              </m:f>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38903178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4310309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simplify the surd after dividing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mistakes simplifying the surd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3</m:t>
                              </m:r>
                              <m:rad>
                                <m:radPr>
                                  <m:degHide m:val="on"/>
                                  <m:ctrlPr>
                                    <a:rPr lang="ar-AE" sz="1600" b="0" i="1" u="none" strike="noStrike" cap="none" dirty="0" smtClean="0">
                                      <a:solidFill>
                                        <a:srgbClr val="00BC89"/>
                                      </a:solidFill>
                                      <a:latin typeface="Cambria Math" panose="02040503050406030204" pitchFamily="18" charset="0"/>
                                      <a:sym typeface="Nunito Sans"/>
                                    </a:rPr>
                                  </m:ctrlPr>
                                </m:radPr>
                                <m:deg/>
                                <m:e>
                                  <m:r>
                                    <a:rPr lang="ar-AE" sz="1600" b="0" i="1" u="none" strike="noStrike" cap="none" dirty="0" smtClean="0">
                                      <a:solidFill>
                                        <a:srgbClr val="00BC89"/>
                                      </a:solidFill>
                                      <a:latin typeface="Cambria Math" panose="02040503050406030204" pitchFamily="18" charset="0"/>
                                      <a:sym typeface="Nunito Sans"/>
                                    </a:rPr>
                                    <m:t>2</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multiplied surds instead of dividing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4310309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surds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US" sz="1200" b="1" dirty="0">
                <a:latin typeface="Nunito Sans" pitchFamily="2" charset="0"/>
              </a:rPr>
              <a:t>Calculating roots, Prime factorisation, Notation, Collecting like surds, </a:t>
            </a:r>
            <a:r>
              <a:rPr lang="en-US" sz="1200" dirty="0">
                <a:latin typeface="Nunito Sans" pitchFamily="2" charset="0"/>
              </a:rPr>
              <a:t>and </a:t>
            </a:r>
            <a:r>
              <a:rPr lang="en-US" sz="1200" b="1" dirty="0">
                <a:latin typeface="Nunito Sans" pitchFamily="2" charset="0"/>
              </a:rPr>
              <a:t>Calculating with fractions</a:t>
            </a:r>
            <a:r>
              <a:rPr lang="en-US" sz="1200" b="0" i="0" u="none" strike="noStrike" dirty="0">
                <a:solidFill>
                  <a:srgbClr val="000000"/>
                </a:solidFill>
                <a:effectLst/>
                <a:latin typeface="Nunito Sans" pitchFamily="2" charset="0"/>
              </a:rPr>
              <a:t>.</a:t>
            </a:r>
            <a:endParaRPr lang="en-US" sz="1200" b="0" dirty="0">
              <a:effectLst/>
            </a:endParaRPr>
          </a:p>
          <a:p>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358573299"/>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5</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is an integer: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45</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358573299"/>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8478478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=9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root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9</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𝑎</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=3</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square of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9</m:t>
                              </m:r>
                            </m:oMath>
                          </a14:m>
                          <a:r>
                            <a:rPr lang="en-US" sz="1400" u="none" strike="noStrike" cap="none" dirty="0">
                              <a:solidFill>
                                <a:schemeClr val="tx1"/>
                              </a:solidFill>
                              <a:latin typeface="Nunito Sans"/>
                              <a:ea typeface="Nunito Sans"/>
                              <a:cs typeface="Nunito Sans"/>
                              <a:sym typeface="Nunito Sans"/>
                            </a:rPr>
                            <a:t> instead of the square root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5</m:t>
                              </m:r>
                            </m:oMath>
                          </a14:m>
                          <a:r>
                            <a:rPr lang="en-US" sz="1400" u="none" strike="noStrike" cap="none" dirty="0">
                              <a:solidFill>
                                <a:schemeClr val="tx1"/>
                              </a:solidFill>
                              <a:latin typeface="Nunito Sans"/>
                              <a:ea typeface="Nunito Sans"/>
                              <a:cs typeface="Nunito Sans"/>
                              <a:sym typeface="Nunito Sans"/>
                            </a:rPr>
                            <a:t> from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45</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8478478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77902084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𝑏</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and</a:t>
                          </a:r>
                          <a:r>
                            <a:rPr lang="en-GB"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𝑏</m:t>
                              </m:r>
                            </m:oMath>
                          </a14:m>
                          <a:r>
                            <a:rPr lang="en-GB" sz="1600" b="0" dirty="0">
                              <a:solidFill>
                                <a:schemeClr val="dk1"/>
                              </a:solidFill>
                              <a:latin typeface="Nunito Sans"/>
                              <a:ea typeface="Nunito Sans"/>
                              <a:cs typeface="Nunito Sans"/>
                              <a:sym typeface="Nunito Sans"/>
                            </a:rPr>
                            <a:t> are integers with no square factors: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150</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77902084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553598123"/>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used surd notation incorrectly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e>
                              </m:rad>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25</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square root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25</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15</m:t>
                              </m:r>
                              <m:rad>
                                <m:radPr>
                                  <m:degHide m:val="on"/>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1C1C1C"/>
                                      </a:solidFill>
                                      <a:latin typeface="Cambria Math" panose="02040503050406030204" pitchFamily="18" charset="0"/>
                                      <a:ea typeface="Nunito Sans"/>
                                      <a:cs typeface="Nunito Sans"/>
                                      <a:sym typeface="Nunito Sans"/>
                                    </a:rPr>
                                    <m:t>10</m:t>
                                  </m:r>
                                </m:e>
                              </m:rad>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lacks understanding of</a:t>
                          </a:r>
                          <a:r>
                            <a:rPr lang="en-US" sz="1400" u="none" strike="noStrike" cap="none" baseline="0" dirty="0">
                              <a:solidFill>
                                <a:srgbClr val="1C1C1C"/>
                              </a:solidFill>
                              <a:latin typeface="Nunito Sans"/>
                              <a:ea typeface="Nunito Sans"/>
                              <a:cs typeface="Nunito Sans"/>
                              <a:sym typeface="Nunito Sans"/>
                            </a:rPr>
                            <a:t> surds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553598123"/>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762776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the surd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243</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762776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31800361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9</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81</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root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81</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a:t>
                          </a:r>
                          <a:r>
                            <a:rPr lang="en-GB" sz="160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3</m:t>
                              </m:r>
                              <m:rad>
                                <m:radPr>
                                  <m:degHide m:val="on"/>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smtClean="0">
                                      <a:solidFill>
                                        <a:schemeClr val="dk1"/>
                                      </a:solidFill>
                                      <a:latin typeface="Cambria Math" panose="02040503050406030204" pitchFamily="18" charset="0"/>
                                      <a:ea typeface="Nunito Sans"/>
                                      <a:cs typeface="Nunito Sans"/>
                                      <a:sym typeface="Nunito Sans"/>
                                    </a:rPr>
                                    <m:t>9</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used surd notation incorrectly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27</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simplified, but not fully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31800361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519535281"/>
                  </p:ext>
                </p:extLst>
              </p:nvPr>
            </p:nvGraphicFramePr>
            <p:xfrm>
              <a:off x="952500" y="2190749"/>
              <a:ext cx="7239000" cy="227997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forgot to include the denominator before simplifying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fPr>
                                <m:num>
                                  <m:rad>
                                    <m:radPr>
                                      <m:degHide m:val="on"/>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smtClean="0">
                                          <a:solidFill>
                                            <a:schemeClr val="tx1"/>
                                          </a:solidFill>
                                          <a:latin typeface="Cambria Math" panose="02040503050406030204" pitchFamily="18" charset="0"/>
                                          <a:ea typeface="Nunito Sans"/>
                                          <a:cs typeface="Nunito Sans"/>
                                          <a:sym typeface="Nunito Sans"/>
                                        </a:rPr>
                                        <m:t>7</m:t>
                                      </m:r>
                                    </m:e>
                                  </m:rad>
                                </m:num>
                                <m:den>
                                  <m:r>
                                    <a:rPr lang="en-GB" sz="1600" b="0" i="1" u="none" strike="noStrike" cap="none" smtClean="0">
                                      <a:solidFill>
                                        <a:schemeClr val="tx1"/>
                                      </a:solidFill>
                                      <a:latin typeface="Cambria Math" panose="02040503050406030204" pitchFamily="18" charset="0"/>
                                      <a:ea typeface="Nunito Sans"/>
                                      <a:cs typeface="Nunito Sans"/>
                                      <a:sym typeface="Nunito Sans"/>
                                    </a:rPr>
                                    <m:t>7</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chemeClr val="tx1"/>
                              </a:solidFill>
                              <a:latin typeface="Nunito Sans"/>
                              <a:ea typeface="Nunito Sans"/>
                              <a:cs typeface="Nunito Sans"/>
                              <a:sym typeface="Nunito Sans"/>
                            </a:rPr>
                            <a:t>Student miscalculated the square of </a:t>
                          </a:r>
                          <a14:m>
                            <m:oMath xmlns:m="http://schemas.openxmlformats.org/officeDocument/2006/math">
                              <m:rad>
                                <m:radPr>
                                  <m:degHide m:val="on"/>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400" b="0" i="1" u="none" strike="noStrike" cap="none" smtClean="0">
                                      <a:solidFill>
                                        <a:schemeClr val="tx1"/>
                                      </a:solidFill>
                                      <a:latin typeface="Cambria Math" panose="02040503050406030204" pitchFamily="18" charset="0"/>
                                      <a:ea typeface="Nunito Sans"/>
                                      <a:cs typeface="Nunito Sans"/>
                                      <a:sym typeface="Nunito Sans"/>
                                    </a:rPr>
                                    <m:t>7</m:t>
                                  </m:r>
                                </m:e>
                              </m:rad>
                            </m:oMath>
                          </a14:m>
                          <a:r>
                            <a:rPr lang="en-GB" sz="1400" u="none" strike="noStrike" cap="none" dirty="0">
                              <a:solidFill>
                                <a:schemeClr val="tx1"/>
                              </a:solidFill>
                              <a:latin typeface="Nunito Sans"/>
                              <a:ea typeface="Nunito Sans"/>
                              <a:cs typeface="Nunito Sans"/>
                              <a:sym typeface="Nunito Sans"/>
                            </a:rPr>
                            <a:t> in the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u="none" strike="noStrike" cap="none" dirty="0">
                              <a:solidFill>
                                <a:schemeClr val="tx1"/>
                              </a:solidFill>
                              <a:latin typeface="Nunito Sans"/>
                              <a:ea typeface="Nunito Sans"/>
                              <a:cs typeface="Nunito Sans"/>
                              <a:sym typeface="Nunito Sans"/>
                            </a:rPr>
                            <a:t>C)</a:t>
                          </a:r>
                          <a:r>
                            <a:rPr lang="en-US" sz="1600" b="0" u="none" strike="noStrike" cap="none" dirty="0">
                              <a:solidFill>
                                <a:schemeClr val="tx1"/>
                              </a:solidFill>
                              <a:ea typeface="Nunito Sans"/>
                              <a:cs typeface="Nunito Sans"/>
                              <a:sym typeface="Nunito Sans"/>
                            </a:rPr>
                            <a:t>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0"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did not fully simplify</a:t>
                          </a:r>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7</m:t>
                                  </m:r>
                                </m:e>
                              </m:rad>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519535281"/>
                  </p:ext>
                </p:extLst>
              </p:nvPr>
            </p:nvGraphicFramePr>
            <p:xfrm>
              <a:off x="952500" y="2190749"/>
              <a:ext cx="7239000" cy="227997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3439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35" r="-100337" b="-10107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35" r="-337" b="-101070"/>
                          </a:stretch>
                        </a:blipFill>
                      </a:tcPr>
                    </a:tc>
                    <a:extLst>
                      <a:ext uri="{0D108BD9-81ED-4DB2-BD59-A6C34878D82A}">
                        <a16:rowId xmlns:a16="http://schemas.microsoft.com/office/drawing/2014/main" val="10000"/>
                      </a:ext>
                    </a:extLst>
                  </a:tr>
                  <a:tr h="11455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53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53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729066345"/>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Rationalise the denominator and simplified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7</m:t>
                                  </m:r>
                                </m:num>
                                <m:den>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den>
                              </m:f>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729066345"/>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23342556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3</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23342556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180891979"/>
                  </p:ext>
                </p:extLst>
              </p:nvPr>
            </p:nvGraphicFramePr>
            <p:xfrm>
              <a:off x="952500" y="2190750"/>
              <a:ext cx="7239000" cy="235382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multiplied numerator and denominator correctly but simplified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3</m:t>
                                  </m:r>
                                </m:e>
                              </m:rad>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sym typeface="Nunito Sans"/>
                                    </a:rPr>
                                  </m:ctrlPr>
                                </m:fPr>
                                <m:num>
                                  <m:r>
                                    <a:rPr lang="en-GB" sz="1600" b="0" i="1" u="none" strike="noStrike" cap="none" dirty="0" smtClean="0">
                                      <a:solidFill>
                                        <a:schemeClr val="dk1"/>
                                      </a:solidFill>
                                      <a:latin typeface="Cambria Math" panose="02040503050406030204" pitchFamily="18" charset="0"/>
                                      <a:sym typeface="Nunito Sans"/>
                                    </a:rPr>
                                    <m:t>2</m:t>
                                  </m:r>
                                  <m:rad>
                                    <m:radPr>
                                      <m:degHide m:val="on"/>
                                      <m:ctrlPr>
                                        <a:rPr lang="en-GB" sz="1600" b="0" i="1" u="none" strike="noStrike" cap="none" dirty="0" smtClean="0">
                                          <a:solidFill>
                                            <a:schemeClr val="dk1"/>
                                          </a:solidFill>
                                          <a:latin typeface="Cambria Math" panose="02040503050406030204" pitchFamily="18" charset="0"/>
                                          <a:sym typeface="Nunito Sans"/>
                                        </a:rPr>
                                      </m:ctrlPr>
                                    </m:radPr>
                                    <m:deg/>
                                    <m:e>
                                      <m:r>
                                        <a:rPr lang="en-GB" sz="1600" b="0" i="1" u="none" strike="noStrike" cap="none" dirty="0" smtClean="0">
                                          <a:solidFill>
                                            <a:schemeClr val="dk1"/>
                                          </a:solidFill>
                                          <a:latin typeface="Cambria Math" panose="02040503050406030204" pitchFamily="18" charset="0"/>
                                          <a:sym typeface="Nunito Sans"/>
                                        </a:rPr>
                                        <m:t>3</m:t>
                                      </m:r>
                                    </m:e>
                                  </m:rad>
                                </m:num>
                                <m:den>
                                  <m:r>
                                    <a:rPr lang="en-GB" sz="1600" b="0" i="1" u="none" strike="noStrike" cap="none" dirty="0" smtClean="0">
                                      <a:solidFill>
                                        <a:schemeClr val="dk1"/>
                                      </a:solidFill>
                                      <a:latin typeface="Cambria Math" panose="02040503050406030204" pitchFamily="18" charset="0"/>
                                      <a:sym typeface="Nunito Sans"/>
                                    </a:rPr>
                                    <m:t>3</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miscalculated the square of </a:t>
                          </a:r>
                          <a14:m>
                            <m:oMath xmlns:m="http://schemas.openxmlformats.org/officeDocument/2006/math">
                              <m:rad>
                                <m:radPr>
                                  <m:degHide m:val="on"/>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radPr>
                                <m:deg/>
                                <m:e>
                                  <m:r>
                                    <a:rPr lang="en-GB" sz="1400" b="0" i="1" u="none" strike="noStrike" cap="none" smtClean="0">
                                      <a:solidFill>
                                        <a:schemeClr val="dk1"/>
                                      </a:solidFill>
                                      <a:latin typeface="Cambria Math" panose="02040503050406030204" pitchFamily="18" charset="0"/>
                                      <a:ea typeface="Nunito Sans"/>
                                      <a:cs typeface="Nunito Sans"/>
                                      <a:sym typeface="Nunito Sans"/>
                                    </a:rPr>
                                    <m:t>3</m:t>
                                  </m:r>
                                </m:e>
                              </m:rad>
                            </m:oMath>
                          </a14:m>
                          <a:r>
                            <a:rPr lang="en-GB" sz="1400" u="none" strike="noStrike" cap="none" dirty="0">
                              <a:solidFill>
                                <a:schemeClr val="dk1"/>
                              </a:solidFill>
                              <a:latin typeface="Nunito Sans"/>
                              <a:ea typeface="Nunito Sans"/>
                              <a:cs typeface="Nunito Sans"/>
                              <a:sym typeface="Nunito Sans"/>
                            </a:rPr>
                            <a:t> in the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1C1C1C"/>
                                      </a:solidFill>
                                      <a:latin typeface="Cambria Math" panose="02040503050406030204" pitchFamily="18" charset="0"/>
                                      <a:sym typeface="Nunito Sans"/>
                                    </a:rPr>
                                  </m:ctrlPr>
                                </m:fPr>
                                <m:num>
                                  <m:r>
                                    <a:rPr lang="en-GB" sz="1600" b="0" i="1" u="none" strike="noStrike" cap="none" dirty="0" smtClean="0">
                                      <a:solidFill>
                                        <a:srgbClr val="1C1C1C"/>
                                      </a:solidFill>
                                      <a:latin typeface="Cambria Math" panose="02040503050406030204" pitchFamily="18" charset="0"/>
                                      <a:sym typeface="Nunito Sans"/>
                                    </a:rPr>
                                    <m:t>6</m:t>
                                  </m:r>
                                  <m:rad>
                                    <m:radPr>
                                      <m:degHide m:val="on"/>
                                      <m:ctrlPr>
                                        <a:rPr lang="en-GB" sz="1600" b="0" i="1" u="none" strike="noStrike" cap="none" dirty="0" smtClean="0">
                                          <a:solidFill>
                                            <a:srgbClr val="1C1C1C"/>
                                          </a:solidFill>
                                          <a:latin typeface="Cambria Math" panose="02040503050406030204" pitchFamily="18" charset="0"/>
                                          <a:sym typeface="Nunito Sans"/>
                                        </a:rPr>
                                      </m:ctrlPr>
                                    </m:radPr>
                                    <m:deg/>
                                    <m:e>
                                      <m:r>
                                        <a:rPr lang="en-GB" sz="1600" b="0" i="1" u="none" strike="noStrike" cap="none" dirty="0" smtClean="0">
                                          <a:solidFill>
                                            <a:srgbClr val="1C1C1C"/>
                                          </a:solidFill>
                                          <a:latin typeface="Cambria Math" panose="02040503050406030204" pitchFamily="18" charset="0"/>
                                          <a:sym typeface="Nunito Sans"/>
                                        </a:rPr>
                                        <m:t>3</m:t>
                                      </m:r>
                                    </m:e>
                                  </m:rad>
                                </m:num>
                                <m:den>
                                  <m:r>
                                    <a:rPr lang="en-GB" sz="1600" b="0" i="1" u="none" strike="noStrike" cap="none" dirty="0" smtClean="0">
                                      <a:solidFill>
                                        <a:srgbClr val="1C1C1C"/>
                                      </a:solidFill>
                                      <a:latin typeface="Cambria Math" panose="02040503050406030204" pitchFamily="18" charset="0"/>
                                      <a:sym typeface="Nunito Sans"/>
                                    </a:rPr>
                                    <m:t>3</m:t>
                                  </m:r>
                                </m:den>
                              </m:f>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a:t>
                          </a:r>
                          <a:r>
                            <a:rPr lang="en-GB" sz="1400" u="none" strike="noStrike" cap="none" dirty="0">
                              <a:solidFill>
                                <a:srgbClr val="1C1C1C"/>
                              </a:solidFill>
                              <a:latin typeface="Nunito Sans"/>
                              <a:ea typeface="Nunito Sans"/>
                              <a:cs typeface="Nunito Sans"/>
                              <a:sym typeface="Nunito Sans"/>
                            </a:rPr>
                            <a:t>did not fully simplify their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180891979"/>
                  </p:ext>
                </p:extLst>
              </p:nvPr>
            </p:nvGraphicFramePr>
            <p:xfrm>
              <a:off x="952500" y="2190750"/>
              <a:ext cx="7239000" cy="235382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2177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00" r="-100337" b="-945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00" r="-337" b="-94500"/>
                          </a:stretch>
                        </a:blipFill>
                      </a:tcPr>
                    </a:tc>
                    <a:extLst>
                      <a:ext uri="{0D108BD9-81ED-4DB2-BD59-A6C34878D82A}">
                        <a16:rowId xmlns:a16="http://schemas.microsoft.com/office/drawing/2014/main" val="10000"/>
                      </a:ext>
                    </a:extLst>
                  </a:tr>
                  <a:tr h="113604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7487" r="-100337" b="-107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7487" r="-337" b="-1070"/>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127794837"/>
                  </p:ext>
                </p:extLst>
              </p:nvPr>
            </p:nvGraphicFramePr>
            <p:xfrm>
              <a:off x="952500" y="2190750"/>
              <a:ext cx="7239000" cy="219284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15</m:t>
                                      </m:r>
                                    </m:e>
                                  </m:rad>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15</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simplify the fraction fully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e>
                                  </m:rad>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10</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15</m:t>
                              </m:r>
                            </m:oMath>
                          </a14:m>
                          <a:r>
                            <a:rPr lang="en-GB" sz="1400" u="none" strike="noStrike" cap="none" dirty="0">
                              <a:latin typeface="Nunito Sans"/>
                              <a:ea typeface="Nunito Sans"/>
                              <a:cs typeface="Nunito Sans"/>
                              <a:sym typeface="Nunito Sans"/>
                            </a:rPr>
                            <a:t> under the radical in the numerator before simplifying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15</m:t>
                                      </m:r>
                                    </m:e>
                                  </m:rad>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den>
                              </m:f>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den>
                              </m:f>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does not understand how to rationalise the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127794837"/>
                  </p:ext>
                </p:extLst>
              </p:nvPr>
            </p:nvGraphicFramePr>
            <p:xfrm>
              <a:off x="952500" y="2190750"/>
              <a:ext cx="7239000" cy="219284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1287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6" r="-100337" b="-98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6" r="-337" b="-98361"/>
                          </a:stretch>
                        </a:blipFill>
                      </a:tcPr>
                    </a:tc>
                    <a:extLst>
                      <a:ext uri="{0D108BD9-81ED-4DB2-BD59-A6C34878D82A}">
                        <a16:rowId xmlns:a16="http://schemas.microsoft.com/office/drawing/2014/main" val="10000"/>
                      </a:ext>
                    </a:extLst>
                  </a:tr>
                  <a:tr h="107997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3371" r="-100337" b="-112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3371" r="-337" b="-112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4054133943"/>
                  </p:ext>
                </p:extLst>
              </p:nvPr>
            </p:nvGraphicFramePr>
            <p:xfrm>
              <a:off x="108044" y="862525"/>
              <a:ext cx="8750206" cy="124454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10</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15</m:t>
                                      </m:r>
                                    </m:e>
                                  </m:rad>
                                </m:den>
                              </m:f>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4054133943"/>
                  </p:ext>
                </p:extLst>
              </p:nvPr>
            </p:nvGraphicFramePr>
            <p:xfrm>
              <a:off x="108044" y="862525"/>
              <a:ext cx="8750206" cy="124454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54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81341337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e>
                              </m:rad>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deal with the denominator 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e>
                                  </m:rad>
                                </m:num>
                                <m:den>
                                  <m:r>
                                    <a:rPr lang="en-GB" sz="1600" b="0" i="1" u="none" strike="noStrike" cap="none" dirty="0" smtClean="0">
                                      <a:solidFill>
                                        <a:srgbClr val="00BC89"/>
                                      </a:solidFill>
                                      <a:latin typeface="Cambria Math" panose="02040503050406030204" pitchFamily="18" charset="0"/>
                                      <a:sym typeface="Nunito Sans"/>
                                    </a:rPr>
                                    <m:t>4</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sym typeface="Nunito Sans"/>
                                    </a:rPr>
                                  </m:ctrlPr>
                                </m:fPr>
                                <m:num>
                                  <m:r>
                                    <a:rPr lang="en-GB" sz="1600" b="0" i="1" u="none" strike="noStrike" cap="none" dirty="0" smtClean="0">
                                      <a:solidFill>
                                        <a:schemeClr val="dk1"/>
                                      </a:solidFill>
                                      <a:latin typeface="Cambria Math" panose="02040503050406030204" pitchFamily="18" charset="0"/>
                                      <a:sym typeface="Nunito Sans"/>
                                    </a:rPr>
                                    <m:t>3−</m:t>
                                  </m:r>
                                  <m:rad>
                                    <m:radPr>
                                      <m:degHide m:val="on"/>
                                      <m:ctrlPr>
                                        <a:rPr lang="en-GB" sz="1600" b="0" i="1" u="none" strike="noStrike" cap="none" dirty="0" smtClean="0">
                                          <a:solidFill>
                                            <a:schemeClr val="dk1"/>
                                          </a:solidFill>
                                          <a:latin typeface="Cambria Math" panose="02040503050406030204" pitchFamily="18" charset="0"/>
                                          <a:sym typeface="Nunito Sans"/>
                                        </a:rPr>
                                      </m:ctrlPr>
                                    </m:radPr>
                                    <m:deg/>
                                    <m:e>
                                      <m:r>
                                        <a:rPr lang="en-GB" sz="1600" b="0" i="1" u="none" strike="noStrike" cap="none" dirty="0" smtClean="0">
                                          <a:solidFill>
                                            <a:schemeClr val="dk1"/>
                                          </a:solidFill>
                                          <a:latin typeface="Cambria Math" panose="02040503050406030204" pitchFamily="18" charset="0"/>
                                          <a:sym typeface="Nunito Sans"/>
                                        </a:rPr>
                                        <m:t>5</m:t>
                                      </m:r>
                                    </m:e>
                                  </m:rad>
                                </m:num>
                                <m:den>
                                  <m:r>
                                    <a:rPr lang="en-GB" sz="1600" b="0" i="1" u="none" strike="noStrike" cap="none" dirty="0" smtClean="0">
                                      <a:solidFill>
                                        <a:schemeClr val="dk1"/>
                                      </a:solidFill>
                                      <a:latin typeface="Cambria Math" panose="02040503050406030204" pitchFamily="18" charset="0"/>
                                      <a:sym typeface="Nunito Sans"/>
                                    </a:rPr>
                                    <m:t>4</m:t>
                                  </m:r>
                                </m:den>
                              </m:f>
                            </m:oMath>
                          </a14:m>
                          <a:endParaRPr lang="en-GB"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made errors with signs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reciprocal of the given fraction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81341337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741889896"/>
                  </p:ext>
                </p:extLst>
              </p:nvPr>
            </p:nvGraphicFramePr>
            <p:xfrm>
              <a:off x="108044" y="862525"/>
              <a:ext cx="8750206" cy="124384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3−</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741889896"/>
                  </p:ext>
                </p:extLst>
              </p:nvPr>
            </p:nvGraphicFramePr>
            <p:xfrm>
              <a:off x="108044" y="862525"/>
              <a:ext cx="8750206" cy="124384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384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0834038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errors with negative numbers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sym typeface="Nunito Sans"/>
                                    </a:rPr>
                                  </m:ctrlPr>
                                </m:fPr>
                                <m:num>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2</m:t>
                                      </m:r>
                                    </m:e>
                                  </m:rad>
                                  <m:r>
                                    <a:rPr lang="ar-AE" sz="1600" b="0" i="1" u="none" strike="noStrike" cap="none" dirty="0" smtClean="0">
                                      <a:solidFill>
                                        <a:schemeClr val="tx1"/>
                                      </a:solidFill>
                                      <a:latin typeface="Cambria Math" panose="02040503050406030204" pitchFamily="18" charset="0"/>
                                      <a:sym typeface="Nunito Sans"/>
                                    </a:rPr>
                                    <m:t>+</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6</m:t>
                                      </m:r>
                                    </m:e>
                                  </m:rad>
                                </m:num>
                                <m:den>
                                  <m:r>
                                    <a:rPr lang="ar-AE" sz="1600" b="0" i="1" u="none" strike="noStrike" cap="none" dirty="0" smtClean="0">
                                      <a:solidFill>
                                        <a:schemeClr val="tx1"/>
                                      </a:solidFill>
                                      <a:latin typeface="Cambria Math" panose="02040503050406030204" pitchFamily="18" charset="0"/>
                                      <a:sym typeface="Nunito Sans"/>
                                    </a:rPr>
                                    <m:t>8</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inverted the given fraction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made sign errors when simplifying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6</m:t>
                                  </m:r>
                                </m:e>
                              </m:rad>
                              <m:r>
                                <a:rPr lang="ar-AE" sz="1600" b="0" i="1" u="none" strike="noStrike" cap="none" dirty="0" smtClean="0">
                                  <a:solidFill>
                                    <a:srgbClr val="00BC89"/>
                                  </a:solidFill>
                                  <a:latin typeface="Cambria Math" panose="02040503050406030204" pitchFamily="18" charset="0"/>
                                  <a:ea typeface="Nunito Sans"/>
                                  <a:cs typeface="Nunito Sans"/>
                                  <a:sym typeface="Nunito Sans"/>
                                </a:rPr>
                                <m:t>−</m:t>
                              </m:r>
                              <m:r>
                                <a:rPr lang="ar-AE"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2</m:t>
                                  </m:r>
                                </m:e>
                              </m:rad>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0834038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189135237"/>
                  </p:ext>
                </p:extLst>
              </p:nvPr>
            </p:nvGraphicFramePr>
            <p:xfrm>
              <a:off x="108044" y="862525"/>
              <a:ext cx="8750206" cy="124708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189135237"/>
                  </p:ext>
                </p:extLst>
              </p:nvPr>
            </p:nvGraphicFramePr>
            <p:xfrm>
              <a:off x="108044" y="862525"/>
              <a:ext cx="8750206" cy="124708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708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1" r="-139" b="-971"/>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6402698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sym typeface="Nunito Sans"/>
                                    </a:rPr>
                                  </m:ctrlPr>
                                </m:fPr>
                                <m:num>
                                  <m:rad>
                                    <m:radPr>
                                      <m:degHide m:val="on"/>
                                      <m:ctrlPr>
                                        <a:rPr lang="en-GB" sz="1600" b="0" i="1" u="none" strike="noStrike" cap="none" dirty="0" smtClean="0">
                                          <a:solidFill>
                                            <a:schemeClr val="tx1"/>
                                          </a:solidFill>
                                          <a:latin typeface="Cambria Math" panose="02040503050406030204" pitchFamily="18" charset="0"/>
                                          <a:sym typeface="Nunito Sans"/>
                                        </a:rPr>
                                      </m:ctrlPr>
                                    </m:radPr>
                                    <m:deg/>
                                    <m:e>
                                      <m:r>
                                        <a:rPr lang="en-GB" sz="1600" b="0" i="1" u="none" strike="noStrike" cap="none" dirty="0" smtClean="0">
                                          <a:solidFill>
                                            <a:schemeClr val="tx1"/>
                                          </a:solidFill>
                                          <a:latin typeface="Cambria Math" panose="02040503050406030204" pitchFamily="18" charset="0"/>
                                          <a:sym typeface="Nunito Sans"/>
                                        </a:rPr>
                                        <m:t>6</m:t>
                                      </m:r>
                                    </m:e>
                                  </m:rad>
                                  <m:r>
                                    <a:rPr lang="en-GB" sz="1600" b="0" i="1" u="none" strike="noStrike" cap="none" dirty="0" smtClean="0">
                                      <a:solidFill>
                                        <a:schemeClr val="tx1"/>
                                      </a:solidFill>
                                      <a:latin typeface="Cambria Math" panose="02040503050406030204" pitchFamily="18" charset="0"/>
                                      <a:sym typeface="Nunito Sans"/>
                                    </a:rPr>
                                    <m:t>−9</m:t>
                                  </m:r>
                                </m:num>
                                <m:den>
                                  <m:r>
                                    <a:rPr lang="en-GB" sz="1600" b="0" i="1" u="none" strike="noStrike" cap="none" dirty="0" smtClean="0">
                                      <a:solidFill>
                                        <a:schemeClr val="tx1"/>
                                      </a:solidFill>
                                      <a:latin typeface="Cambria Math" panose="02040503050406030204" pitchFamily="18" charset="0"/>
                                      <a:sym typeface="Nunito Sans"/>
                                    </a:rPr>
                                    <m:t>75</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sign errors when simplifying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sym typeface="Nunito Sans"/>
                                    </a:rPr>
                                  </m:ctrlPr>
                                </m:fPr>
                                <m:num>
                                  <m:r>
                                    <a:rPr lang="en-GB" sz="1600" b="0" i="1" u="none" strike="noStrike" cap="none" dirty="0" smtClean="0">
                                      <a:solidFill>
                                        <a:schemeClr val="tx1"/>
                                      </a:solidFill>
                                      <a:latin typeface="Cambria Math" panose="02040503050406030204" pitchFamily="18" charset="0"/>
                                      <a:sym typeface="Nunito Sans"/>
                                    </a:rPr>
                                    <m:t>9−</m:t>
                                  </m:r>
                                  <m:rad>
                                    <m:radPr>
                                      <m:degHide m:val="on"/>
                                      <m:ctrlPr>
                                        <a:rPr lang="en-GB" sz="1600" b="0" i="1" u="none" strike="noStrike" cap="none" dirty="0" smtClean="0">
                                          <a:solidFill>
                                            <a:schemeClr val="tx1"/>
                                          </a:solidFill>
                                          <a:latin typeface="Cambria Math" panose="02040503050406030204" pitchFamily="18" charset="0"/>
                                          <a:sym typeface="Nunito Sans"/>
                                        </a:rPr>
                                      </m:ctrlPr>
                                    </m:radPr>
                                    <m:deg/>
                                    <m:e>
                                      <m:r>
                                        <a:rPr lang="en-GB" sz="1600" b="0" i="1" u="none" strike="noStrike" cap="none" dirty="0" smtClean="0">
                                          <a:solidFill>
                                            <a:schemeClr val="tx1"/>
                                          </a:solidFill>
                                          <a:latin typeface="Cambria Math" panose="02040503050406030204" pitchFamily="18" charset="0"/>
                                          <a:sym typeface="Nunito Sans"/>
                                        </a:rPr>
                                        <m:t>6</m:t>
                                      </m:r>
                                    </m:e>
                                  </m:rad>
                                </m:num>
                                <m:den>
                                  <m:r>
                                    <a:rPr lang="en-GB" sz="1600" b="0" i="1" u="none" strike="noStrike" cap="none" dirty="0" smtClean="0">
                                      <a:solidFill>
                                        <a:schemeClr val="tx1"/>
                                      </a:solidFill>
                                      <a:latin typeface="Cambria Math" panose="02040503050406030204" pitchFamily="18" charset="0"/>
                                      <a:sym typeface="Nunito Sans"/>
                                    </a:rPr>
                                    <m:t>45</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d>
                                    <m:d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dPr>
                                    <m:e>
                                      <m:rad>
                                        <m:radPr>
                                          <m:degHide m:val="on"/>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400" b="0" i="1" u="none" strike="noStrike" cap="none" smtClean="0">
                                              <a:solidFill>
                                                <a:schemeClr val="tx1"/>
                                              </a:solidFill>
                                              <a:latin typeface="Cambria Math" panose="02040503050406030204" pitchFamily="18" charset="0"/>
                                              <a:ea typeface="Nunito Sans"/>
                                              <a:cs typeface="Nunito Sans"/>
                                              <a:sym typeface="Nunito Sans"/>
                                            </a:rPr>
                                            <m:t>6</m:t>
                                          </m:r>
                                        </m:e>
                                      </m:rad>
                                    </m:e>
                                  </m:d>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GB" sz="1400" u="none" strike="noStrike" cap="none" dirty="0">
                              <a:solidFill>
                                <a:schemeClr val="tx1"/>
                              </a:solidFill>
                              <a:latin typeface="Nunito Sans"/>
                              <a:ea typeface="Nunito Sans"/>
                              <a:cs typeface="Nunito Sans"/>
                              <a:sym typeface="Nunito Sans"/>
                            </a:rPr>
                            <a:t> to be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36</m:t>
                              </m:r>
                            </m:oMath>
                          </a14:m>
                          <a:r>
                            <a:rPr lang="en-GB" sz="1400" u="none" strike="noStrike" cap="none" dirty="0">
                              <a:solidFill>
                                <a:schemeClr val="tx1"/>
                              </a:solidFill>
                              <a:latin typeface="Nunito Sans"/>
                              <a:ea typeface="Nunito Sans"/>
                              <a:cs typeface="Nunito Sans"/>
                              <a:sym typeface="Nunito Sans"/>
                            </a:rPr>
                            <a:t> instead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6</m:t>
                              </m:r>
                            </m:oMath>
                          </a14:m>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rgbClr val="00BC89"/>
                                      </a:solidFill>
                                      <a:latin typeface="Cambria Math" panose="02040503050406030204" pitchFamily="18" charset="0"/>
                                      <a:sym typeface="Nunito Sans"/>
                                    </a:rPr>
                                  </m:ctrlPr>
                                </m:fPr>
                                <m:num>
                                  <m:r>
                                    <a:rPr lang="ar-AE" sz="1600" b="0" i="1" u="none" strike="noStrike" cap="none" dirty="0" smtClean="0">
                                      <a:solidFill>
                                        <a:srgbClr val="00BC89"/>
                                      </a:solidFill>
                                      <a:latin typeface="Cambria Math" panose="02040503050406030204" pitchFamily="18" charset="0"/>
                                      <a:sym typeface="Nunito Sans"/>
                                    </a:rPr>
                                    <m:t>9</m:t>
                                  </m:r>
                                  <m:r>
                                    <a:rPr lang="ar-AE" sz="1600" b="0" i="1" u="none" strike="noStrike" cap="none" dirty="0" smtClean="0">
                                      <a:solidFill>
                                        <a:srgbClr val="00BC89"/>
                                      </a:solidFill>
                                      <a:latin typeface="Cambria Math" panose="02040503050406030204" pitchFamily="18" charset="0"/>
                                      <a:sym typeface="Nunito Sans"/>
                                    </a:rPr>
                                    <m:t>−</m:t>
                                  </m:r>
                                  <m:rad>
                                    <m:radPr>
                                      <m:degHide m:val="on"/>
                                      <m:ctrlPr>
                                        <a:rPr lang="ar-AE" sz="1600" b="0" i="1" u="none" strike="noStrike" cap="none" dirty="0" smtClean="0">
                                          <a:solidFill>
                                            <a:srgbClr val="00BC89"/>
                                          </a:solidFill>
                                          <a:latin typeface="Cambria Math" panose="02040503050406030204" pitchFamily="18" charset="0"/>
                                          <a:sym typeface="Nunito Sans"/>
                                        </a:rPr>
                                      </m:ctrlPr>
                                    </m:radPr>
                                    <m:deg/>
                                    <m:e>
                                      <m:r>
                                        <a:rPr lang="ar-AE" sz="1600" b="0" i="1" u="none" strike="noStrike" cap="none" dirty="0" smtClean="0">
                                          <a:solidFill>
                                            <a:srgbClr val="00BC89"/>
                                          </a:solidFill>
                                          <a:latin typeface="Cambria Math" panose="02040503050406030204" pitchFamily="18" charset="0"/>
                                          <a:sym typeface="Nunito Sans"/>
                                        </a:rPr>
                                        <m:t>6</m:t>
                                      </m:r>
                                    </m:e>
                                  </m:rad>
                                </m:num>
                                <m:den>
                                  <m:r>
                                    <a:rPr lang="ar-AE" sz="1600" b="0" i="1" u="none" strike="noStrike" cap="none" dirty="0" smtClean="0">
                                      <a:solidFill>
                                        <a:srgbClr val="00BC89"/>
                                      </a:solidFill>
                                      <a:latin typeface="Cambria Math" panose="02040503050406030204" pitchFamily="18" charset="0"/>
                                      <a:sym typeface="Nunito Sans"/>
                                    </a:rPr>
                                    <m:t>75</m:t>
                                  </m:r>
                                </m:den>
                              </m:f>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smtClean="0">
                                      <a:solidFill>
                                        <a:schemeClr val="tx1"/>
                                      </a:solidFill>
                                      <a:latin typeface="Cambria Math" panose="02040503050406030204" pitchFamily="18" charset="0"/>
                                      <a:ea typeface="Nunito Sans"/>
                                      <a:cs typeface="Nunito Sans"/>
                                      <a:sym typeface="Nunito Sans"/>
                                    </a:rPr>
                                    <m:t>6</m:t>
                                  </m:r>
                                </m:e>
                              </m:rad>
                              <m:r>
                                <a:rPr lang="en-GB" sz="1600" b="0" i="1" u="none" strike="noStrike" cap="none" smtClean="0">
                                  <a:solidFill>
                                    <a:schemeClr val="tx1"/>
                                  </a:solidFill>
                                  <a:latin typeface="Cambria Math" panose="02040503050406030204" pitchFamily="18" charset="0"/>
                                  <a:ea typeface="Nunito Sans"/>
                                  <a:cs typeface="Nunito Sans"/>
                                  <a:sym typeface="Nunito Sans"/>
                                </a:rPr>
                                <m:t>−</m:t>
                              </m:r>
                              <m:r>
                                <a:rPr lang="en-GB" sz="1600" b="0" i="1" u="none" strike="noStrike" cap="none" smtClean="0">
                                  <a:solidFill>
                                    <a:schemeClr val="tx1"/>
                                  </a:solidFill>
                                  <a:latin typeface="Cambria Math" panose="02040503050406030204" pitchFamily="18" charset="0"/>
                                  <a:ea typeface="Nunito Sans"/>
                                  <a:cs typeface="Nunito Sans"/>
                                  <a:sym typeface="Nunito Sans"/>
                                </a:rPr>
                                <m:t>9</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forgot to include workings with the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6402698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31A37609-34B3-B781-89DD-E6FEBB35AD34}"/>
                  </a:ext>
                </a:extLst>
              </p:cNvPr>
              <p:cNvGraphicFramePr/>
              <p:nvPr>
                <p:extLst>
                  <p:ext uri="{D42A27DB-BD31-4B8C-83A1-F6EECF244321}">
                    <p14:modId xmlns:p14="http://schemas.microsoft.com/office/powerpoint/2010/main" val="1132944482"/>
                  </p:ext>
                </p:extLst>
              </p:nvPr>
            </p:nvGraphicFramePr>
            <p:xfrm>
              <a:off x="108044" y="862525"/>
              <a:ext cx="8750206" cy="124638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Rationalise the denominator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31A37609-34B3-B781-89DD-E6FEBB35AD34}"/>
                  </a:ext>
                </a:extLst>
              </p:cNvPr>
              <p:cNvGraphicFramePr/>
              <p:nvPr>
                <p:extLst>
                  <p:ext uri="{D42A27DB-BD31-4B8C-83A1-F6EECF244321}">
                    <p14:modId xmlns:p14="http://schemas.microsoft.com/office/powerpoint/2010/main" val="1132944482"/>
                  </p:ext>
                </p:extLst>
              </p:nvPr>
            </p:nvGraphicFramePr>
            <p:xfrm>
              <a:off x="108044" y="862525"/>
              <a:ext cx="8750206" cy="1246388"/>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63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14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76886442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e>
                              </m:rad>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e>
                              </m:rad>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e>
                              </m:rad>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expanded correctly,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e>
                              </m:rad>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incorrectly attempted to combine components of the surd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first term in the expansion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76886442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286871610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286871610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Write as a single surd in the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6</m:t>
                                  </m:r>
                                </m:e>
                              </m:rad>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8</m:t>
                                  </m:r>
                                </m:e>
                              </m:rad>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38167202"/>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38167202"/>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2430037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244299136"/>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14</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expanded correctly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14</m:t>
                                  </m:r>
                                </m:e>
                              </m:rad>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7</m:t>
                                  </m:r>
                                </m:e>
                              </m:rad>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603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simplified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42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first term in the expansion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244299136"/>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75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750"/>
                          </a:stretch>
                        </a:blipFill>
                      </a:tcPr>
                    </a:tc>
                    <a:extLst>
                      <a:ext uri="{0D108BD9-81ED-4DB2-BD59-A6C34878D82A}">
                        <a16:rowId xmlns:a16="http://schemas.microsoft.com/office/drawing/2014/main" val="10000"/>
                      </a:ext>
                    </a:extLst>
                  </a:tr>
                  <a:tr h="99603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71" r="-100337"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71" r="-337" b="-12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04906363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14</m:t>
                                  </m:r>
                                </m:e>
                              </m:rad>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04906363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589143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expanded correctly but then subtracted under the radical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products of surds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15</m:t>
                                  </m:r>
                                </m:e>
                              </m:rad>
                              <m:r>
                                <a:rPr lang="ar-AE" sz="1600" b="0" i="1" u="none" strike="noStrike" cap="none" dirty="0" smtClean="0">
                                  <a:solidFill>
                                    <a:srgbClr val="00BC89"/>
                                  </a:solidFill>
                                  <a:latin typeface="Cambria Math" panose="02040503050406030204" pitchFamily="18" charset="0"/>
                                  <a:ea typeface="Nunito Sans"/>
                                  <a:cs typeface="Nunito Sans"/>
                                  <a:sym typeface="Nunito Sans"/>
                                </a:rPr>
                                <m:t>−</m:t>
                              </m:r>
                              <m:r>
                                <a:rPr lang="ar-AE" sz="1600" b="0" i="1" u="none" strike="noStrike" cap="none" dirty="0" smtClean="0">
                                  <a:solidFill>
                                    <a:srgbClr val="00BC89"/>
                                  </a:solidFill>
                                  <a:latin typeface="Cambria Math" panose="02040503050406030204" pitchFamily="18" charset="0"/>
                                  <a:ea typeface="Nunito Sans"/>
                                  <a:cs typeface="Nunito Sans"/>
                                  <a:sym typeface="Nunito Sans"/>
                                </a:rPr>
                                <m:t>5</m:t>
                              </m:r>
                              <m:rad>
                                <m:radPr>
                                  <m:degHide m:val="on"/>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rgbClr val="00BC89"/>
                                      </a:solidFill>
                                      <a:latin typeface="Cambria Math" panose="02040503050406030204" pitchFamily="18" charset="0"/>
                                      <a:ea typeface="Nunito Sans"/>
                                      <a:cs typeface="Nunito Sans"/>
                                      <a:sym typeface="Nunito Sans"/>
                                    </a:rPr>
                                    <m:t>2</m:t>
                                  </m:r>
                                </m:e>
                              </m:rad>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60</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50</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expanded correctly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589143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28221185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10</m:t>
                                  </m:r>
                                </m:e>
                              </m:rad>
                              <m:d>
                                <m:dPr>
                                  <m:ctrlPr>
                                    <a:rPr lang="en-GB" sz="2300" b="0" i="1" smtClean="0">
                                      <a:solidFill>
                                        <a:schemeClr val="dk1"/>
                                      </a:solidFill>
                                      <a:latin typeface="Cambria Math" panose="02040503050406030204" pitchFamily="18" charset="0"/>
                                      <a:cs typeface="Times New Roman"/>
                                      <a:sym typeface="Times New Roman"/>
                                    </a:rPr>
                                  </m:ctrlPr>
                                </m:dPr>
                                <m:e>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28221185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571780806"/>
                  </p:ext>
                </p:extLst>
              </p:nvPr>
            </p:nvGraphicFramePr>
            <p:xfrm>
              <a:off x="952500" y="2190750"/>
              <a:ext cx="7239000" cy="220025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ignored the sign in the second bracket</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smtClean="0">
                                  <a:solidFill>
                                    <a:srgbClr val="00BC89"/>
                                  </a:solidFill>
                                  <a:latin typeface="Cambria Math" panose="02040503050406030204" pitchFamily="18" charset="0"/>
                                  <a:ea typeface="Nunito Sans"/>
                                  <a:cs typeface="Nunito Sans"/>
                                  <a:sym typeface="Nunito Sans"/>
                                </a:rPr>
                                <m:t>−</m:t>
                              </m:r>
                              <m:r>
                                <a:rPr lang="en-US" sz="1600" b="0" i="1" u="none" strike="noStrike" cap="none" smtClean="0">
                                  <a:solidFill>
                                    <a:srgbClr val="00BC89"/>
                                  </a:solidFill>
                                  <a:latin typeface="Cambria Math" panose="02040503050406030204" pitchFamily="18" charset="0"/>
                                  <a:ea typeface="Nunito Sans"/>
                                  <a:cs typeface="Nunito Sans"/>
                                  <a:sym typeface="Nunito Sans"/>
                                </a:rPr>
                                <m:t>6</m:t>
                              </m:r>
                              <m:r>
                                <a:rPr lang="en-US" sz="1600" b="0" i="1" u="none" strike="noStrike" cap="none" smtClean="0">
                                  <a:solidFill>
                                    <a:srgbClr val="00BC89"/>
                                  </a:solidFill>
                                  <a:latin typeface="Cambria Math" panose="02040503050406030204" pitchFamily="18" charset="0"/>
                                  <a:ea typeface="Nunito Sans"/>
                                  <a:cs typeface="Nunito Sans"/>
                                  <a:sym typeface="Nunito Sans"/>
                                </a:rPr>
                                <m:t> </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a:t>
                          </a:r>
                          <a14:m>
                            <m:oMath xmlns:m="http://schemas.openxmlformats.org/officeDocument/2006/math">
                              <m:sSup>
                                <m:sSupPr>
                                  <m:ctrlPr>
                                    <a:rPr lang="ar-AE" sz="1400" b="0" i="1" u="none" strike="noStrike" cap="none" smtClean="0">
                                      <a:solidFill>
                                        <a:schemeClr val="tx1"/>
                                      </a:solidFill>
                                      <a:latin typeface="Cambria Math" panose="02040503050406030204" pitchFamily="18" charset="0"/>
                                      <a:ea typeface="Nunito Sans"/>
                                      <a:cs typeface="Nunito Sans"/>
                                      <a:sym typeface="Nunito Sans"/>
                                    </a:rPr>
                                  </m:ctrlPr>
                                </m:sSupPr>
                                <m:e>
                                  <m:d>
                                    <m:dPr>
                                      <m:ctrlPr>
                                        <a:rPr lang="ar-AE" sz="1400" b="0" i="1" u="none" strike="noStrike" cap="none" smtClean="0">
                                          <a:solidFill>
                                            <a:schemeClr val="tx1"/>
                                          </a:solidFill>
                                          <a:latin typeface="Cambria Math" panose="02040503050406030204" pitchFamily="18" charset="0"/>
                                          <a:ea typeface="Nunito Sans"/>
                                          <a:cs typeface="Nunito Sans"/>
                                          <a:sym typeface="Nunito Sans"/>
                                        </a:rPr>
                                      </m:ctrlPr>
                                    </m:dPr>
                                    <m:e>
                                      <m:rad>
                                        <m:radPr>
                                          <m:degHide m:val="on"/>
                                          <m:ctrlPr>
                                            <a:rPr lang="ar-AE" sz="1400" b="0" i="1" u="none" strike="noStrike" cap="none" smtClean="0">
                                              <a:solidFill>
                                                <a:schemeClr val="tx1"/>
                                              </a:solidFill>
                                              <a:latin typeface="Cambria Math" panose="02040503050406030204" pitchFamily="18" charset="0"/>
                                              <a:ea typeface="Nunito Sans"/>
                                              <a:cs typeface="Nunito Sans"/>
                                              <a:sym typeface="Nunito Sans"/>
                                            </a:rPr>
                                          </m:ctrlPr>
                                        </m:radPr>
                                        <m:deg/>
                                        <m:e>
                                          <m:r>
                                            <a:rPr lang="ar-AE" sz="1400" b="0" i="1" u="none" strike="noStrike" cap="none" smtClean="0">
                                              <a:solidFill>
                                                <a:schemeClr val="tx1"/>
                                              </a:solidFill>
                                              <a:latin typeface="Cambria Math" panose="02040503050406030204" pitchFamily="18" charset="0"/>
                                              <a:ea typeface="Nunito Sans"/>
                                              <a:cs typeface="Nunito Sans"/>
                                              <a:sym typeface="Nunito Sans"/>
                                            </a:rPr>
                                            <m:t>7</m:t>
                                          </m:r>
                                        </m:e>
                                      </m:rad>
                                    </m:e>
                                  </m:d>
                                </m:e>
                                <m:sup>
                                  <m:r>
                                    <a:rPr lang="ar-AE"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ar-AE" sz="1400" u="none" strike="noStrike" cap="none" dirty="0">
                              <a:solidFill>
                                <a:schemeClr val="tx1"/>
                              </a:solidFill>
                              <a:latin typeface="Nunito Sans"/>
                              <a:ea typeface="Nunito Sans"/>
                              <a:cs typeface="Nunito Sans"/>
                              <a:sym typeface="Nunito Sans"/>
                            </a:rPr>
                            <a:t> </a:t>
                          </a:r>
                          <a:r>
                            <a:rPr lang="en-GB" sz="1400" u="none" strike="noStrike" cap="none" dirty="0">
                              <a:solidFill>
                                <a:schemeClr val="tx1"/>
                              </a:solidFill>
                              <a:latin typeface="Nunito Sans"/>
                              <a:ea typeface="Nunito Sans"/>
                              <a:cs typeface="Nunito Sans"/>
                              <a:sym typeface="Nunito Sans"/>
                            </a:rPr>
                            <a:t>to be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49</m:t>
                              </m:r>
                            </m:oMath>
                          </a14:m>
                          <a:r>
                            <a:rPr lang="en-GB" sz="1400" u="none" strike="noStrike" cap="none" dirty="0">
                              <a:solidFill>
                                <a:schemeClr val="tx1"/>
                              </a:solidFill>
                              <a:latin typeface="Nunito Sans"/>
                              <a:ea typeface="Nunito Sans"/>
                              <a:cs typeface="Nunito Sans"/>
                              <a:sym typeface="Nunito Sans"/>
                            </a:rPr>
                            <a:t> instead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7</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lacks understanding of how to expand a product of binomials including surds</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571780806"/>
                  </p:ext>
                </p:extLst>
              </p:nvPr>
            </p:nvGraphicFramePr>
            <p:xfrm>
              <a:off x="952500" y="2190750"/>
              <a:ext cx="7239000" cy="220025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2530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25309"/>
                          </a:stretch>
                        </a:blipFill>
                      </a:tcPr>
                    </a:tc>
                    <a:extLst>
                      <a:ext uri="{0D108BD9-81ED-4DB2-BD59-A6C34878D82A}">
                        <a16:rowId xmlns:a16="http://schemas.microsoft.com/office/drawing/2014/main" val="10000"/>
                      </a:ext>
                    </a:extLst>
                  </a:tr>
                  <a:tr h="121745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1500" r="-100337" b="-15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1500" r="-337" b="-150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50808603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e>
                              </m:d>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7</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50808603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093E4911-E998-29EE-A3E0-5725BACA21DF}"/>
                  </a:ext>
                </a:extLst>
              </p:cNvPr>
              <p:cNvGraphicFramePr/>
              <p:nvPr>
                <p:extLst>
                  <p:ext uri="{D42A27DB-BD31-4B8C-83A1-F6EECF244321}">
                    <p14:modId xmlns:p14="http://schemas.microsoft.com/office/powerpoint/2010/main" val="4148349611"/>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2+</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e>
                                  </m:d>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093E4911-E998-29EE-A3E0-5725BACA21DF}"/>
                  </a:ext>
                </a:extLst>
              </p:cNvPr>
              <p:cNvGraphicFramePr/>
              <p:nvPr>
                <p:extLst>
                  <p:ext uri="{D42A27DB-BD31-4B8C-83A1-F6EECF244321}">
                    <p14:modId xmlns:p14="http://schemas.microsoft.com/office/powerpoint/2010/main" val="4148349611"/>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477611639"/>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4+2</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doubled the bracket, rather than squaring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7+4</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e>
                              </m:rad>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squared each term then added them together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13+2</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e>
                              </m:rad>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made arithmetic errors when expanding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477611639"/>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43150954"/>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e>
                              </m:rad>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fully simplify after expanding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e>
                              </m:rad>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e>
                              </m:rad>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accidentally dropped a term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e>
                              </m:rad>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e>
                              </m:rad>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attempted to combine all terms into one surd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43150954"/>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A0720E07-95F7-942D-4CF8-CBCE3A24D5B0}"/>
                  </a:ext>
                </a:extLst>
              </p:cNvPr>
              <p:cNvGraphicFramePr/>
              <p:nvPr>
                <p:extLst>
                  <p:ext uri="{D42A27DB-BD31-4B8C-83A1-F6EECF244321}">
                    <p14:modId xmlns:p14="http://schemas.microsoft.com/office/powerpoint/2010/main" val="3576282410"/>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Expand and simplify fully: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1+</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e>
                              </m:d>
                              <m:d>
                                <m:dPr>
                                  <m:ctrlPr>
                                    <a:rPr lang="en-GB" sz="2300" b="0" i="1" dirty="0" smtClean="0">
                                      <a:solidFill>
                                        <a:schemeClr val="dk1"/>
                                      </a:solidFill>
                                      <a:latin typeface="Cambria Math" panose="02040503050406030204" pitchFamily="18" charset="0"/>
                                      <a:cs typeface="Times New Roman"/>
                                      <a:sym typeface="Times New Roman"/>
                                    </a:rPr>
                                  </m:ctrlPr>
                                </m:dPr>
                                <m:e>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2</m:t>
                                      </m:r>
                                    </m:e>
                                  </m:rad>
                                  <m:r>
                                    <a:rPr lang="en-GB" sz="2300" b="0" i="1" dirty="0" smtClean="0">
                                      <a:solidFill>
                                        <a:schemeClr val="dk1"/>
                                      </a:solidFill>
                                      <a:latin typeface="Cambria Math" panose="02040503050406030204" pitchFamily="18" charset="0"/>
                                      <a:cs typeface="Times New Roman"/>
                                      <a:sym typeface="Times New Roman"/>
                                    </a:rPr>
                                    <m:t>+</m:t>
                                  </m:r>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6</m:t>
                                      </m:r>
                                    </m:e>
                                  </m:rad>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A0720E07-95F7-942D-4CF8-CBCE3A24D5B0}"/>
                  </a:ext>
                </a:extLst>
              </p:cNvPr>
              <p:cNvGraphicFramePr/>
              <p:nvPr>
                <p:extLst>
                  <p:ext uri="{D42A27DB-BD31-4B8C-83A1-F6EECF244321}">
                    <p14:modId xmlns:p14="http://schemas.microsoft.com/office/powerpoint/2010/main" val="3576282410"/>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𝑏</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is an integer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𝑏</m:t>
                              </m:r>
                            </m:oMath>
                          </a14:m>
                          <a:r>
                            <a:rPr lang="en-GB" sz="1600" b="0" dirty="0">
                              <a:solidFill>
                                <a:schemeClr val="dk1"/>
                              </a:solidFill>
                              <a:latin typeface="Nunito Sans"/>
                              <a:ea typeface="Nunito Sans"/>
                              <a:cs typeface="Nunito Sans"/>
                              <a:sym typeface="Nunito Sans"/>
                            </a:rPr>
                            <a:t> is prime: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80</m:t>
                                  </m:r>
                                </m:e>
                              </m:rad>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04262" cy="1423150"/>
            </p:xfrm>
            <a:graphic>
              <a:graphicData uri="http://schemas.openxmlformats.org/drawingml/2006/table">
                <a:tbl>
                  <a:tblPr firstRow="1" bandRow="1">
                    <a:noFill/>
                    <a:tableStyleId>{F0405E19-DBF8-4350-A6E9-593C9D7815B3}</a:tableStyleId>
                  </a:tblPr>
                  <a:tblGrid>
                    <a:gridCol w="870426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301345253"/>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40</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301345253"/>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351910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as a single surd in the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48</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12</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76155874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24</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60</m:t>
                                  </m:r>
                                </m:e>
                              </m:rad>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76155874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38886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the product as a single term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m:t>
                                    </m:r>
                                  </m:e>
                                </m:rad>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27</m:t>
                                    </m:r>
                                  </m:e>
                                </m:rad>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148805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324</m:t>
                                  </m:r>
                                </m:e>
                              </m:rad>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148805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42452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single surd in its simplest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54</m:t>
                                      </m:r>
                                    </m:e>
                                  </m:rad>
                                </m:num>
                                <m:den>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3</m:t>
                                      </m:r>
                                    </m:e>
                                  </m:rad>
                                </m:den>
                              </m:f>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71792793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ad>
                                <m:radPr>
                                  <m:degHide m:val="on"/>
                                  <m:ctrlPr>
                                    <a:rPr lang="ar-AE" sz="1600" b="0" i="1" u="none" strike="noStrike" cap="none" dirty="0" smtClean="0">
                                      <a:solidFill>
                                        <a:schemeClr val="tx1"/>
                                      </a:solidFill>
                                      <a:latin typeface="Cambria Math" panose="02040503050406030204" pitchFamily="18" charset="0"/>
                                      <a:sym typeface="Nunito Sans"/>
                                    </a:rPr>
                                  </m:ctrlPr>
                                </m:radPr>
                                <m:deg/>
                                <m:e>
                                  <m:r>
                                    <a:rPr lang="ar-AE" sz="1600" b="0" i="1" u="none" strike="noStrike" cap="none" dirty="0" smtClean="0">
                                      <a:solidFill>
                                        <a:schemeClr val="tx1"/>
                                      </a:solidFill>
                                      <a:latin typeface="Cambria Math" panose="02040503050406030204" pitchFamily="18" charset="0"/>
                                      <a:sym typeface="Nunito Sans"/>
                                    </a:rPr>
                                    <m:t>2</m:t>
                                  </m:r>
                                </m:e>
                              </m:rad>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71792793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58446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in the form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rad>
                                <m:radPr>
                                  <m:degHide m:val="on"/>
                                  <m:ctrlPr>
                                    <a:rPr lang="en-GB" sz="1600" b="0" i="1" smtClean="0">
                                      <a:solidFill>
                                        <a:schemeClr val="dk1"/>
                                      </a:solidFill>
                                      <a:latin typeface="Cambria Math" panose="02040503050406030204" pitchFamily="18" charset="0"/>
                                      <a:ea typeface="Nunito Sans"/>
                                      <a:cs typeface="Nunito Sans"/>
                                      <a:sym typeface="Nunito Sans"/>
                                    </a:rPr>
                                  </m:ctrlPr>
                                </m:radPr>
                                <m:deg/>
                                <m:e>
                                  <m:r>
                                    <a:rPr lang="en-GB" sz="1600" b="0" i="1" smtClean="0">
                                      <a:solidFill>
                                        <a:schemeClr val="dk1"/>
                                      </a:solidFill>
                                      <a:latin typeface="Cambria Math" panose="02040503050406030204" pitchFamily="18" charset="0"/>
                                      <a:ea typeface="Nunito Sans"/>
                                      <a:cs typeface="Nunito Sans"/>
                                      <a:sym typeface="Nunito Sans"/>
                                    </a:rPr>
                                    <m:t>5</m:t>
                                  </m:r>
                                </m:e>
                              </m:rad>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𝑎</m:t>
                              </m:r>
                            </m:oMath>
                          </a14:m>
                          <a:r>
                            <a:rPr lang="en-GB" sz="1600" b="0" dirty="0">
                              <a:solidFill>
                                <a:schemeClr val="dk1"/>
                              </a:solidFill>
                              <a:latin typeface="Nunito Sans"/>
                              <a:ea typeface="Nunito Sans"/>
                              <a:cs typeface="Nunito Sans"/>
                              <a:sym typeface="Nunito Sans"/>
                            </a:rPr>
                            <a:t> is an integer: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dirty="0" smtClean="0">
                                      <a:solidFill>
                                        <a:schemeClr val="dk1"/>
                                      </a:solidFill>
                                      <a:latin typeface="Cambria Math" panose="02040503050406030204" pitchFamily="18" charset="0"/>
                                      <a:cs typeface="Times New Roman"/>
                                      <a:sym typeface="Times New Roman"/>
                                    </a:rPr>
                                  </m:ctrlPr>
                                </m:radPr>
                                <m:deg/>
                                <m:e>
                                  <m:r>
                                    <a:rPr lang="en-GB" sz="2300" b="0" i="1" dirty="0" smtClean="0">
                                      <a:solidFill>
                                        <a:schemeClr val="dk1"/>
                                      </a:solidFill>
                                      <a:latin typeface="Cambria Math" panose="02040503050406030204" pitchFamily="18" charset="0"/>
                                      <a:cs typeface="Times New Roman"/>
                                      <a:sym typeface="Times New Roman"/>
                                    </a:rPr>
                                    <m:t>45</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67038883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=9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𝑎</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67038883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Surds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2121333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TotalTime>
  <Words>2184</Words>
  <Application>Microsoft Office PowerPoint</Application>
  <PresentationFormat>On-screen Show (16:9)</PresentationFormat>
  <Paragraphs>496</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Nunito Sans</vt:lpstr>
      <vt:lpstr>Cambria Math</vt:lpstr>
      <vt:lpstr>Arial</vt:lpstr>
      <vt:lpstr>Calibri</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38</cp:revision>
  <dcterms:modified xsi:type="dcterms:W3CDTF">2023-06-26T14:37:25Z</dcterms:modified>
</cp:coreProperties>
</file>